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lang="en-US" sz="1000" b="0" i="0" u="none" strike="noStrike">
                <a:solidFill>
                  <a:srgbClr val="000000"/>
                </a:solidFill>
                <a:latin typeface="Arial"/>
              </a:rPr>
              <a:t>Monthly Bidding Activity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Bids Received</c:v>
                </c:pt>
              </c:strCache>
            </c:strRef>
          </c:tx>
          <c:spPr>
            <a:solidFill>
              <a:srgbClr val="F9731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BBF24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  <c:pt idx="4">
                  <c:v>28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40-4A26-A7FE-6437CD1B66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E2E8F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0F346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E2E8F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16213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60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" name="Shape 1"/>
          <p:cNvSpPr/>
          <p:nvPr/>
        </p:nvSpPr>
        <p:spPr>
          <a:xfrm>
            <a:off x="6217920" y="0"/>
            <a:ext cx="2926080" cy="514350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5" name="Shape 3"/>
          <p:cNvSpPr/>
          <p:nvPr/>
        </p:nvSpPr>
        <p:spPr>
          <a:xfrm>
            <a:off x="7955280" y="731520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211312" y="731520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467344" y="731520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955280" y="987552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211312" y="987552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467344" y="987552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955280" y="1243584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211312" y="1243584"/>
            <a:ext cx="146304" cy="146304"/>
          </a:xfrm>
          <a:prstGeom prst="ellipse">
            <a:avLst/>
          </a:prstGeom>
          <a:solidFill>
            <a:srgbClr val="F97316">
              <a:alpha val="45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" y="32004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 VENDOR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274320" y="987552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BIDDING PORTAL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74320" y="150876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3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VENDOR MANAGEMENT SYSTEM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74320" y="1828800"/>
            <a:ext cx="5303520" cy="365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" y="196596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Digital Ecosystem for Vendor Registration, Bidding,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Analysis &amp; Contract Management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74320" y="292608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1,247+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74320" y="33375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91640" y="292608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89+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691640" y="33375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Bids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108960" y="292608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$4.2M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108960" y="33375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Value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526280" y="292608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26280" y="33375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Analyses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274320" y="3840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v2.0 Enterprise Edition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74320" y="416052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Subsidiary Product of CMS — Construction Management System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74320" y="455371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NTT Groups  |  World Business Groups  |  Vivid Verse Global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6400800" y="164592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CLIENT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6400800" y="292608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2025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6459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595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CMS Vendor &amp; Bidding Portal is a fully AI-powered vendor management ecosystem — the most comprehensive platform for construction procurement in Saudi Arabia. It handles the complete vendor lifecycle: registration, prequalification, bidding, AI analysis, digital agreements, and e-signatures.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82880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🏭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1901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1,247+ Vendors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68680" y="22128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registered, rated, and categorized vendor database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709160" y="182880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0060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🤖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303520" y="1901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Bid Analysis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303520" y="22128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scoring across 6 criteria: price, technical, performance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74320" y="288036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📢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68680" y="29535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Multi-Channel Notify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326440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Email, SMS job alerts to targeted vendor groups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709160" y="288036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80060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303520" y="29535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Agreements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03520" y="326440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Auto-generated contracts with legally binding e-signatures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393192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65760" y="4114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🔍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68680" y="40050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Search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68680" y="431596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search by category, rating, location, specialty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709160" y="3931920"/>
            <a:ext cx="42062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00600" y="4114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303520" y="40050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Dashboard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303520" y="431596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insights on jobs, bids, awards, and contract values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VENDOR MANAGEMENT PROBLEM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companies in Saudi Arabia face critical vendor management challenges: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371600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46304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 Vendor Database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1810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lists on Excel spreadsheets — no ratings, no history, no search capability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709160" y="1371600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371600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46304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Manual Bid Collection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92040" y="1810512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Bids arrive by WhatsApp/email — no structured comparison, no audit trail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74320" y="2542032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542032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633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Biased Vendor Selection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298094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shortlisting is time-consuming, subjective, and legally risky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09160" y="2542032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09160" y="2542032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0" name="Text 18"/>
          <p:cNvSpPr/>
          <p:nvPr/>
        </p:nvSpPr>
        <p:spPr>
          <a:xfrm>
            <a:off x="4892040" y="2633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Paper Contracts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92040" y="298094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agreements delay projects, get lost, and are impossible to enforce digitally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" y="3712464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3712464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380390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 Group Notification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7200" y="415137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Mass-emailing vendor lists manually — inefficient, error-prone, and slow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709160" y="3712464"/>
            <a:ext cx="4206240" cy="102412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09160" y="3712464"/>
            <a:ext cx="73152" cy="10241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8" name="Text 26"/>
          <p:cNvSpPr/>
          <p:nvPr/>
        </p:nvSpPr>
        <p:spPr>
          <a:xfrm>
            <a:off x="4892040" y="380390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Zero Vendor Analytics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92040" y="415137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visibility into vendor performance, pricing trends, or reliability history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PORTAL OVERVIEW — KEY METRICS DASHBOARD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91440" cy="109728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06984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1,247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02920" y="1709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Vendors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54680" y="96012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960120"/>
            <a:ext cx="91440" cy="10972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06984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383280" y="1709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Jobs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35040" y="96012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35040" y="960120"/>
            <a:ext cx="91440" cy="109728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06984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89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263640" y="1709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Bids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19456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194560"/>
            <a:ext cx="91440" cy="109728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23042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156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502920" y="29443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Analyses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154680" y="219456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154680" y="2194560"/>
            <a:ext cx="91440" cy="109728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3" name="Text 21"/>
          <p:cNvSpPr/>
          <p:nvPr/>
        </p:nvSpPr>
        <p:spPr>
          <a:xfrm>
            <a:off x="3383280" y="23042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34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3383280" y="29443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035040" y="2194560"/>
            <a:ext cx="269748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035040" y="2194560"/>
            <a:ext cx="91440" cy="109728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7" name="Text 25"/>
          <p:cNvSpPr/>
          <p:nvPr/>
        </p:nvSpPr>
        <p:spPr>
          <a:xfrm>
            <a:off x="6263640" y="23042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$4.2M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6263640" y="29443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Value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274320" y="352044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MODULES: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74320" y="3822192"/>
            <a:ext cx="2011680" cy="475488"/>
          </a:xfrm>
          <a:prstGeom prst="rect">
            <a:avLst/>
          </a:prstGeom>
          <a:solidFill>
            <a:srgbClr val="F97316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74320" y="382219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Vendors &amp; Search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2450592" y="382219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2450592" y="382219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Groups/Folders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626864" y="382219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626864" y="382219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Posting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803136" y="382219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6803136" y="382219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Bidding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274320" y="441655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274320" y="441655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Analysis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2450592" y="441655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2450592" y="441655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Agreements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4626864" y="441655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4626864" y="441655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6803136" y="4416552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6803136" y="441655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01  |  VENDOR REGISTRATION SYSTEM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AI-Assisted Registration with Smart Document Processing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160020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13258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Subcontractor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1993392" y="1325880"/>
            <a:ext cx="160020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993392" y="13258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Material Supplier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712464" y="1325880"/>
            <a:ext cx="160020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712464" y="13258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👥 Manpower Supplier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31536" y="1325880"/>
            <a:ext cx="160020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431536" y="13258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Equipment Supplier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7150608" y="1325880"/>
            <a:ext cx="160020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150608" y="13258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Service Partner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274320" y="1920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Workflow: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Form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600200" y="2331720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7316"/>
                </a:solidFill>
              </a:rPr>
              <a:t>→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73736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173736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Docs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3063240" y="2331720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7316"/>
                </a:solidFill>
              </a:rPr>
              <a:t>→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20040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20040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OCR Reads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26280" y="2331720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7316"/>
                </a:solidFill>
              </a:rPr>
              <a:t>→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66344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66344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Validates CR/VAT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989320" y="2331720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7316"/>
                </a:solidFill>
              </a:rPr>
              <a:t>→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12648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12648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Expiry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7452360" y="2331720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7316"/>
                </a:solidFill>
              </a:rPr>
              <a:t>→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7589520" y="2240280"/>
            <a:ext cx="1325880" cy="4572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7589520" y="224028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Assigns Vendor ID</a:t>
            </a:r>
            <a:endParaRPr lang="en-US" sz="85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B52C035-48FB-4686-A038-976B8B5B153B}"/>
              </a:ext>
            </a:extLst>
          </p:cNvPr>
          <p:cNvGrpSpPr/>
          <p:nvPr/>
        </p:nvGrpSpPr>
        <p:grpSpPr>
          <a:xfrm>
            <a:off x="274320" y="2776002"/>
            <a:ext cx="8641080" cy="2308860"/>
            <a:chOff x="274320" y="2834640"/>
            <a:chExt cx="8641080" cy="2880360"/>
          </a:xfrm>
        </p:grpSpPr>
        <p:sp>
          <p:nvSpPr>
            <p:cNvPr id="34" name="Shape 32"/>
            <p:cNvSpPr/>
            <p:nvPr/>
          </p:nvSpPr>
          <p:spPr>
            <a:xfrm>
              <a:off x="274320" y="283464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35" name="Text 33"/>
            <p:cNvSpPr/>
            <p:nvPr/>
          </p:nvSpPr>
          <p:spPr>
            <a:xfrm>
              <a:off x="411480" y="289864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🤖  Auto-Extract from Docs</a:t>
              </a:r>
              <a:endParaRPr lang="en-US" sz="10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411480" y="321868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AI reads CR, VAT certificates and extracts all fields automatically — no manual typing</a:t>
              </a:r>
              <a:endParaRPr lang="en-US" sz="850" dirty="0"/>
            </a:p>
          </p:txBody>
        </p:sp>
        <p:sp>
          <p:nvSpPr>
            <p:cNvPr id="37" name="Shape 35"/>
            <p:cNvSpPr/>
            <p:nvPr/>
          </p:nvSpPr>
          <p:spPr>
            <a:xfrm>
              <a:off x="4709160" y="283464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38" name="Text 36"/>
            <p:cNvSpPr/>
            <p:nvPr/>
          </p:nvSpPr>
          <p:spPr>
            <a:xfrm>
              <a:off x="4846320" y="289864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✅  Validate CR &amp; VAT</a:t>
              </a:r>
              <a:endParaRPr lang="en-US" sz="100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4846320" y="321868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Cross-check commercial registration and VAT numbers with government databases</a:t>
              </a:r>
              <a:endParaRPr lang="en-US" sz="850" dirty="0"/>
            </a:p>
          </p:txBody>
        </p:sp>
        <p:sp>
          <p:nvSpPr>
            <p:cNvPr id="40" name="Shape 38"/>
            <p:cNvSpPr/>
            <p:nvPr/>
          </p:nvSpPr>
          <p:spPr>
            <a:xfrm>
              <a:off x="274320" y="384048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41" name="Text 39"/>
            <p:cNvSpPr/>
            <p:nvPr/>
          </p:nvSpPr>
          <p:spPr>
            <a:xfrm>
              <a:off x="411480" y="390448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📅  Check Expiry Dates</a:t>
              </a:r>
              <a:endParaRPr lang="en-US" sz="1000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411480" y="422452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Auto-alert when CR, VAT, insurance, or licenses are about to expire or have expired</a:t>
              </a:r>
              <a:endParaRPr lang="en-US" sz="850" dirty="0"/>
            </a:p>
          </p:txBody>
        </p:sp>
        <p:sp>
          <p:nvSpPr>
            <p:cNvPr id="43" name="Shape 41"/>
            <p:cNvSpPr/>
            <p:nvPr/>
          </p:nvSpPr>
          <p:spPr>
            <a:xfrm>
              <a:off x="4709160" y="384048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44" name="Text 42"/>
            <p:cNvSpPr/>
            <p:nvPr/>
          </p:nvSpPr>
          <p:spPr>
            <a:xfrm>
              <a:off x="4846320" y="390448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🔍  Detect Duplicates</a:t>
              </a:r>
              <a:endParaRPr lang="en-US" sz="100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4846320" y="422452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AI flags potential duplicate vendor registrations before they enter the system</a:t>
              </a:r>
              <a:endParaRPr lang="en-US" sz="850" dirty="0"/>
            </a:p>
          </p:txBody>
        </p:sp>
        <p:sp>
          <p:nvSpPr>
            <p:cNvPr id="46" name="Shape 44"/>
            <p:cNvSpPr/>
            <p:nvPr/>
          </p:nvSpPr>
          <p:spPr>
            <a:xfrm>
              <a:off x="274320" y="484632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47" name="Text 45"/>
            <p:cNvSpPr/>
            <p:nvPr/>
          </p:nvSpPr>
          <p:spPr>
            <a:xfrm>
              <a:off x="411480" y="491032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🏷️  Smart Vendor ID</a:t>
              </a:r>
              <a:endParaRPr lang="en-US" sz="100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411480" y="523036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Auto-generate structured IDs: SUB-2024-01248 for instant identification &amp; sorting</a:t>
              </a:r>
              <a:endParaRPr lang="en-US" sz="850" dirty="0"/>
            </a:p>
          </p:txBody>
        </p:sp>
        <p:sp>
          <p:nvSpPr>
            <p:cNvPr id="49" name="Shape 47"/>
            <p:cNvSpPr/>
            <p:nvPr/>
          </p:nvSpPr>
          <p:spPr>
            <a:xfrm>
              <a:off x="4709160" y="4846320"/>
              <a:ext cx="4206240" cy="868680"/>
            </a:xfrm>
            <a:prstGeom prst="rect">
              <a:avLst/>
            </a:prstGeom>
            <a:solidFill>
              <a:srgbClr val="1A1A2E"/>
            </a:solidFill>
            <a:ln/>
            <a:effectLst>
              <a:outerShdw blurRad="101600" dist="25400" dir="8100000" algn="bl" rotWithShape="0">
                <a:srgbClr val="000000">
                  <a:alpha val="22000"/>
                </a:srgbClr>
              </a:outerShdw>
            </a:effectLst>
          </p:spPr>
        </p:sp>
        <p:sp>
          <p:nvSpPr>
            <p:cNvPr id="50" name="Text 48"/>
            <p:cNvSpPr/>
            <p:nvPr/>
          </p:nvSpPr>
          <p:spPr>
            <a:xfrm>
              <a:off x="4846320" y="4910328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0891B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📊  Prequalification Score</a:t>
              </a:r>
              <a:endParaRPr lang="en-US" sz="100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4846320" y="5230368"/>
              <a:ext cx="3931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E2E8F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AI assigns initial vendor score based on submitted documents and business profile</a:t>
              </a:r>
              <a:endParaRPr lang="en-US" sz="85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02  |  VENDOR DATABASE &amp; ADVANCED SEARCH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1,247+ Vendors — Searchable by Every Parameter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137160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Vendor Number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450592" y="137160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450592" y="137160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User Number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26864" y="137160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26864" y="137160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Name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803136" y="137160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803136" y="137160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Category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74320" y="196596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74320" y="19659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Rating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450592" y="196596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450592" y="19659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Status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626864" y="196596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626864" y="19659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Location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803136" y="1965960"/>
            <a:ext cx="2011680" cy="475488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803136" y="19659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By Specialty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2670048"/>
            <a:ext cx="8595360" cy="347472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3" name="Text 21"/>
          <p:cNvSpPr/>
          <p:nvPr/>
        </p:nvSpPr>
        <p:spPr>
          <a:xfrm>
            <a:off x="320040" y="269748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ID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965960" y="269748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251960" y="269748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5623560" y="269748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6537960" y="269748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7726680" y="269748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274320" y="3063240"/>
            <a:ext cx="8595360" cy="32004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30" name="Text 28"/>
          <p:cNvSpPr/>
          <p:nvPr/>
        </p:nvSpPr>
        <p:spPr>
          <a:xfrm>
            <a:off x="320040" y="3118104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SUB-2024-00142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965960" y="3118104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Al-Faisal Construction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251960" y="3118104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Subcontractor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623560" y="3118104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 94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537960" y="311810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726680" y="311810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Riyadh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274320" y="3410712"/>
            <a:ext cx="8595360" cy="3200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7" name="Text 35"/>
          <p:cNvSpPr/>
          <p:nvPr/>
        </p:nvSpPr>
        <p:spPr>
          <a:xfrm>
            <a:off x="320040" y="3465576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MAT-2024-00089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1965960" y="3465576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Steel Co.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4251960" y="3465576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623560" y="3465576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 91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537960" y="3465576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726680" y="3465576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Dammam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274320" y="3758184"/>
            <a:ext cx="8595360" cy="32004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44" name="Text 42"/>
          <p:cNvSpPr/>
          <p:nvPr/>
        </p:nvSpPr>
        <p:spPr>
          <a:xfrm>
            <a:off x="320040" y="3813048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MAN-2024-00056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1965960" y="3813048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 Manpower Services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4251960" y="3813048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Manpower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623560" y="3813048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/ 85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6537960" y="381304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7726680" y="381304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Jeddah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274320" y="4105656"/>
            <a:ext cx="8595360" cy="32004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51" name="Text 49"/>
          <p:cNvSpPr/>
          <p:nvPr/>
        </p:nvSpPr>
        <p:spPr>
          <a:xfrm>
            <a:off x="320040" y="4160520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EQP-2024-00023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1965960" y="4160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Equipment KSA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4251960" y="416052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5623560" y="416052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/ 72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6537960" y="416052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Review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7726680" y="416052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Riyadh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453128"/>
            <a:ext cx="8595360" cy="320040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58" name="Text 56"/>
          <p:cNvSpPr/>
          <p:nvPr/>
        </p:nvSpPr>
        <p:spPr>
          <a:xfrm>
            <a:off x="320040" y="4507992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SRV-2024-00018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1965960" y="450799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Arabian Consultants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4251960" y="4507992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800" dirty="0"/>
          </a:p>
        </p:txBody>
      </p:sp>
      <p:sp>
        <p:nvSpPr>
          <p:cNvPr id="61" name="Text 59"/>
          <p:cNvSpPr/>
          <p:nvPr/>
        </p:nvSpPr>
        <p:spPr>
          <a:xfrm>
            <a:off x="5623560" y="4507992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 96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6537960" y="450799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7726680" y="450799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Riyadh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03  |  VENDOR GROUPS &amp; FOLDER MANAGEMENT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vendors into smart groups — send job alerts to exactly the right contractors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65760" y="1481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🏗️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14400" y="14630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Companies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Building, Civil, Infrastructure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65760" y="217627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" y="21762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423 vendors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00400" y="137160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291840" y="1481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📡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40480" y="14630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Telecom Companies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84048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Towers, Network, Fiber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291840" y="217627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7" name="Text 15"/>
          <p:cNvSpPr/>
          <p:nvPr/>
        </p:nvSpPr>
        <p:spPr>
          <a:xfrm>
            <a:off x="3291840" y="21762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 vendors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26480" y="137160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217920" y="1481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🏭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766560" y="14630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Suppliers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76656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Steel, Cement, Aggregates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217920" y="217627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21762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312 vendors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74320" y="278892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365760" y="28986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👥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14400" y="28803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Manpower Suppliers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14400" y="32004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Labor, Technicians, Operators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65760" y="359359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359359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 vendors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200400" y="278892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3291840" y="28986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⚙️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3840480" y="28803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Suppliers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840480" y="32004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Machinery, Vehicles, Tools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291840" y="359359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35" name="Text 33"/>
          <p:cNvSpPr/>
          <p:nvPr/>
        </p:nvSpPr>
        <p:spPr>
          <a:xfrm>
            <a:off x="3291840" y="359359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156 vendors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126480" y="2788920"/>
            <a:ext cx="2743200" cy="12801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6217920" y="28986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🔌</a:t>
            </a:r>
            <a:endParaRPr lang="en-US" sz="2400" dirty="0"/>
          </a:p>
        </p:txBody>
      </p:sp>
      <p:sp>
        <p:nvSpPr>
          <p:cNvPr id="38" name="Text 36"/>
          <p:cNvSpPr/>
          <p:nvPr/>
        </p:nvSpPr>
        <p:spPr>
          <a:xfrm>
            <a:off x="6766560" y="28803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MEP Contractors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766560" y="32004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Electrical, Plumbing, HVAC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217920" y="3593592"/>
            <a:ext cx="2560320" cy="256032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41" name="Text 39"/>
          <p:cNvSpPr/>
          <p:nvPr/>
        </p:nvSpPr>
        <p:spPr>
          <a:xfrm>
            <a:off x="6217920" y="359359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 vendors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274320" y="4297680"/>
            <a:ext cx="8595360" cy="59436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365760" y="4416552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WhatsApp  |  📧 Email  |  💬 SMS  |  🔔 In-App   →   Bulk notifications to selected groups in one click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04  |  JOB POSTING &amp; VENDOR NOTIFICATION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requirements once — notify 1,000+ vendors across targeted groups instantly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280160"/>
            <a:ext cx="4114800" cy="3474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11480" y="13716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CREATE JOB POSTING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178308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Title *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11480" y="1993392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225856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Category *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11480" y="2468880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73405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of Work *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11480" y="2944368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" y="3209544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Estimate *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11480" y="3419856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685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 Deadline *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11480" y="3895344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" y="416052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Groups *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11480" y="4370832"/>
            <a:ext cx="3749040" cy="237744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0" name="Shape 18"/>
          <p:cNvSpPr/>
          <p:nvPr/>
        </p:nvSpPr>
        <p:spPr>
          <a:xfrm>
            <a:off x="4663440" y="1280160"/>
            <a:ext cx="4206240" cy="3474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00600" y="13716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THIS MONTH STATS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800600" y="1828800"/>
            <a:ext cx="3840480" cy="658368"/>
          </a:xfrm>
          <a:prstGeom prst="rect">
            <a:avLst/>
          </a:prstGeom>
          <a:solidFill>
            <a:srgbClr val="16213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892040" y="19568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🏗️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303520" y="188366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6675120" y="19933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 Posted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800600" y="2606040"/>
            <a:ext cx="3840480" cy="658368"/>
          </a:xfrm>
          <a:prstGeom prst="rect">
            <a:avLst/>
          </a:prstGeom>
          <a:solidFill>
            <a:srgbClr val="16213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92040" y="2734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📝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303520" y="266090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189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6675120" y="27706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Bids Received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800600" y="3383280"/>
            <a:ext cx="3840480" cy="658368"/>
          </a:xfrm>
          <a:prstGeom prst="rect">
            <a:avLst/>
          </a:prstGeom>
          <a:solidFill>
            <a:srgbClr val="16213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8920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🏆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303520" y="343814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400" dirty="0"/>
          </a:p>
        </p:txBody>
      </p:sp>
      <p:sp>
        <p:nvSpPr>
          <p:cNvPr id="33" name="Text 31"/>
          <p:cNvSpPr/>
          <p:nvPr/>
        </p:nvSpPr>
        <p:spPr>
          <a:xfrm>
            <a:off x="6675120" y="354787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Awards Made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800600" y="4160520"/>
            <a:ext cx="3840480" cy="658368"/>
          </a:xfrm>
          <a:prstGeom prst="rect">
            <a:avLst/>
          </a:prstGeom>
          <a:solidFill>
            <a:srgbClr val="16213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892040" y="4288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📲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5303520" y="421538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4,521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6675120" y="432511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Notifications Sent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274320" y="4846320"/>
            <a:ext cx="8595360" cy="182880"/>
          </a:xfrm>
          <a:prstGeom prst="rect">
            <a:avLst/>
          </a:prstGeom>
          <a:solidFill>
            <a:srgbClr val="16213E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05  |  DIGITAL BIDDING SYSTEM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Two-Path Bidding — Online Entry or AI OCR from Paper Documents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4160520" cy="246888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325880"/>
            <a:ext cx="4160520" cy="4114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38988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 ONLINE ENTRY METHOD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11480" y="1828800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structured BOQ line items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11480" y="2167128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214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unit prices per item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11480" y="2505456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" y="245973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calculates totals automatically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11480" y="2843784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2798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supporting documents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11480" y="3182112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3136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with digital signature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11480" y="3520440"/>
            <a:ext cx="164592" cy="164592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20" name="Text 18"/>
          <p:cNvSpPr/>
          <p:nvPr/>
        </p:nvSpPr>
        <p:spPr>
          <a:xfrm>
            <a:off x="658368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 receipt generated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09160" y="1325880"/>
            <a:ext cx="4160520" cy="246888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09160" y="1325880"/>
            <a:ext cx="4160520" cy="41148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138988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AI OCR UPLOAD METHOD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846320" y="1828800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5" name="Text 23"/>
          <p:cNvSpPr/>
          <p:nvPr/>
        </p:nvSpPr>
        <p:spPr>
          <a:xfrm>
            <a:off x="5093208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uploads scanned/photo bid doc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846320" y="2167128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7" name="Text 25"/>
          <p:cNvSpPr/>
          <p:nvPr/>
        </p:nvSpPr>
        <p:spPr>
          <a:xfrm>
            <a:off x="5093208" y="21214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OCR reads handwritten or printed text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846320" y="2505456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9" name="Text 27"/>
          <p:cNvSpPr/>
          <p:nvPr/>
        </p:nvSpPr>
        <p:spPr>
          <a:xfrm>
            <a:off x="5093208" y="245973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auto-extracted into BOQ grid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46320" y="2843784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31" name="Text 29"/>
          <p:cNvSpPr/>
          <p:nvPr/>
        </p:nvSpPr>
        <p:spPr>
          <a:xfrm>
            <a:off x="5093208" y="2798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Multi-language support (Arabic/English)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846320" y="3182112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33" name="Text 31"/>
          <p:cNvSpPr/>
          <p:nvPr/>
        </p:nvSpPr>
        <p:spPr>
          <a:xfrm>
            <a:off x="5093208" y="3136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corrections allowed before submit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846320" y="3520440"/>
            <a:ext cx="164592" cy="164592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35" name="Text 33"/>
          <p:cNvSpPr/>
          <p:nvPr/>
        </p:nvSpPr>
        <p:spPr>
          <a:xfrm>
            <a:off x="5093208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validates bid completeness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274320" y="3886200"/>
            <a:ext cx="8595360" cy="100584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411480" y="395020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SAMPLE BOQ — Steel Structure Supply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411480" y="4251960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50" dirty="0"/>
          </a:p>
        </p:txBody>
      </p:sp>
      <p:sp>
        <p:nvSpPr>
          <p:cNvPr id="39" name="Text 37"/>
          <p:cNvSpPr/>
          <p:nvPr/>
        </p:nvSpPr>
        <p:spPr>
          <a:xfrm>
            <a:off x="685800" y="425196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 Beams H-300x150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3246120" y="425196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Ton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4343400" y="4251960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8,500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5623560" y="42519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4,250,000</a:t>
            </a:r>
            <a:endParaRPr lang="en-US" sz="750" dirty="0"/>
          </a:p>
        </p:txBody>
      </p:sp>
      <p:sp>
        <p:nvSpPr>
          <p:cNvPr id="43" name="Text 41"/>
          <p:cNvSpPr/>
          <p:nvPr/>
        </p:nvSpPr>
        <p:spPr>
          <a:xfrm>
            <a:off x="411480" y="450799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85800" y="45079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 Plates 20mm</a:t>
            </a:r>
            <a:endParaRPr lang="en-US" sz="750" dirty="0"/>
          </a:p>
        </p:txBody>
      </p:sp>
      <p:sp>
        <p:nvSpPr>
          <p:cNvPr id="45" name="Text 43"/>
          <p:cNvSpPr/>
          <p:nvPr/>
        </p:nvSpPr>
        <p:spPr>
          <a:xfrm>
            <a:off x="3246120" y="450799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Ton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4343400" y="4507992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7,200</a:t>
            </a:r>
            <a:endParaRPr lang="en-US" sz="750" dirty="0"/>
          </a:p>
        </p:txBody>
      </p:sp>
      <p:sp>
        <p:nvSpPr>
          <p:cNvPr id="47" name="Text 45"/>
          <p:cNvSpPr/>
          <p:nvPr/>
        </p:nvSpPr>
        <p:spPr>
          <a:xfrm>
            <a:off x="5623560" y="4507992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1,440,000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06  |  AI BID ANALYSIS ENGINE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Manual Comparison — AI Scores, Ranks, and Recommends the Best Vendor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280160"/>
            <a:ext cx="4023360" cy="16459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80160"/>
            <a:ext cx="4023360" cy="36576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34416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AI RECOMMENDED WINNER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" y="175564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Gulf Manpower Services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11480" y="214884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MAN-2024-00056  •  Jeddah, KSA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794760" y="1417320"/>
            <a:ext cx="502920" cy="50292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2" name="Text 10"/>
          <p:cNvSpPr/>
          <p:nvPr/>
        </p:nvSpPr>
        <p:spPr>
          <a:xfrm>
            <a:off x="3749040" y="138988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92.4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63440" y="1280160"/>
            <a:ext cx="4206240" cy="16459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00600" y="135331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SCORING CRITERIA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00600" y="16733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(30%)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406640" y="167335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28/30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800600" y="1856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(25%)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406640" y="185623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24/25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800600" y="203911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Performance (20%)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406640" y="203911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18/20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800600" y="222199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Stability (10%)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406640" y="222199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9/10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800600" y="240487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Capability (10%)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7406640" y="240487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9/10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800600" y="25877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(5%)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406640" y="258775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4.4/5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274320" y="3017520"/>
            <a:ext cx="8595360" cy="347472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8" name="Text 26"/>
          <p:cNvSpPr/>
          <p:nvPr/>
        </p:nvSpPr>
        <p:spPr>
          <a:xfrm>
            <a:off x="320040" y="309067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3063240" y="309067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 Amount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892040" y="309067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989320" y="309067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7086600" y="309067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274320" y="3410712"/>
            <a:ext cx="8595360" cy="393192"/>
          </a:xfrm>
          <a:prstGeom prst="rect">
            <a:avLst/>
          </a:prstGeom>
          <a:solidFill>
            <a:srgbClr val="1A3A2A"/>
          </a:solidFill>
          <a:ln/>
        </p:spPr>
      </p:sp>
      <p:sp>
        <p:nvSpPr>
          <p:cNvPr id="34" name="Text 32"/>
          <p:cNvSpPr/>
          <p:nvPr/>
        </p:nvSpPr>
        <p:spPr>
          <a:xfrm>
            <a:off x="320040" y="3502152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 Manpower Services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3063240" y="3502152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4,650,000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892040" y="350215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(85)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5989320" y="350215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92.4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7086600" y="350215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🥇 1st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274320" y="3840480"/>
            <a:ext cx="8595360" cy="393192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0" name="Text 38"/>
          <p:cNvSpPr/>
          <p:nvPr/>
        </p:nvSpPr>
        <p:spPr>
          <a:xfrm>
            <a:off x="320040" y="393192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Labor Solutions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3063240" y="39319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4,520,000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4892040" y="39319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(82)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989320" y="39319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87.8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7086600" y="39319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🥈 2nd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274320" y="4270248"/>
            <a:ext cx="8595360" cy="393192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6" name="Text 44"/>
          <p:cNvSpPr/>
          <p:nvPr/>
        </p:nvSpPr>
        <p:spPr>
          <a:xfrm>
            <a:off x="320040" y="436168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Al-Khaleej Workforce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3063240" y="436168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4,890,000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4892040" y="4361688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(75)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5989320" y="4361688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83.2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7086600" y="4361688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🥉 3rd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274320" y="4736592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AI Insight: Winner has 94% on-time delivery  •  3.2% below market average  •  No manual decision needed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07  |  DIGITAL AGREEMENTS &amp; E-SIGNATURE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Auto-Generate Contracts from Winning Bids — Sign Digitally in Seconds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4572000" cy="352044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46304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SUBCONTRACT AGREEMENT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No: AGR-2024-00089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57200" y="2057400"/>
            <a:ext cx="4206240" cy="18288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1488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Client: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600200" y="21488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— Riyadh, Saudi Arabia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2532888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Contractor: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00200" y="253288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 Manpower Services — Jeddah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" y="29169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Job: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600200" y="291693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Skilled Labor Supply — 200 Workers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57200" y="330098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Value: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600200" y="330098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4,650,000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368503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Duration: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600200" y="368503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months — Start Jan 15, 2025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4160520"/>
            <a:ext cx="3840480" cy="4572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1605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APPROVE &amp; PROCEED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120640" y="1325880"/>
            <a:ext cx="3749040" cy="352044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257800" y="1417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 E-SIGNATURE FEATURES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257800" y="182880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Legally binding digital signature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257800" y="219456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⏱️ Timestamp recorded at signing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257800" y="256032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IP address logged for verification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257800" y="292608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 Auto-notify all project departments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257800" y="329184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📁 Signed PDF archived in cloud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257800" y="365760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Status auto-updates to APPROVED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257800" y="402336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Project tasks auto-assigned to vendor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5257800" y="438912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🔁 Full revision &amp; re-signing workflow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08  |  ANALYTICS DASHBOARD</a:t>
            </a:r>
            <a:endParaRPr lang="en-US" sz="18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274320" y="960120"/>
          <a:ext cx="5029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5577840" y="960120"/>
            <a:ext cx="3291840" cy="621792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577840" y="960120"/>
            <a:ext cx="109728" cy="621792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8" name="Text 5"/>
          <p:cNvSpPr/>
          <p:nvPr/>
        </p:nvSpPr>
        <p:spPr>
          <a:xfrm>
            <a:off x="5806440" y="996696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156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2320" y="111556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 Posted (YTD)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577840" y="1709928"/>
            <a:ext cx="3291840" cy="621792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577840" y="1709928"/>
            <a:ext cx="109728" cy="621792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5806440" y="1746504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89%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32320" y="1865376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 Rate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577840" y="2459736"/>
            <a:ext cx="3291840" cy="621792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577840" y="2459736"/>
            <a:ext cx="109728" cy="621792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6" name="Text 13"/>
          <p:cNvSpPr/>
          <p:nvPr/>
        </p:nvSpPr>
        <p:spPr>
          <a:xfrm>
            <a:off x="5806440" y="2496312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$12.4M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132320" y="2615184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Contract Value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5577840" y="3209544"/>
            <a:ext cx="3291840" cy="621792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5577840" y="3209544"/>
            <a:ext cx="109728" cy="62179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0" name="Text 17"/>
          <p:cNvSpPr/>
          <p:nvPr/>
        </p:nvSpPr>
        <p:spPr>
          <a:xfrm>
            <a:off x="5806440" y="324612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32320" y="336499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Bids per Job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5577840" y="4023360"/>
            <a:ext cx="3291840" cy="9144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5715000" y="40873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 Top Vendors by Rating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715000" y="4389120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Arabian Consultants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8321040" y="438912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5715000" y="4553712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Al-Faisal Construction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8321040" y="4553712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5715000" y="4718304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Saudi Steel Co.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8321040" y="4718304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274320" y="3840480"/>
            <a:ext cx="5029200" cy="109728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411480" y="39136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PENDING ACTIONS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411480" y="425196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Vendor Approvals: 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2103120" y="425196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2834640" y="425196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Pending Signatures: 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4526280" y="425196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411480" y="454456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Expiring Contracts: 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2103120" y="454456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2834640" y="454456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 Analysis Ready: 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4526280" y="454456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INTEGRATION WITH CMS MAIN PLATFORM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integration between Vendor Portal and the full CMS ecosystem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474720" cy="237744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371600"/>
            <a:ext cx="3474720" cy="41148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4630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VENDOR PORTAL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85623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Vendor Registration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60" y="216712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Job Posting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4780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Bid Collection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94360" y="27889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AI Analysis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" y="309981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Digital Agreements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" y="341071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Vendor Analytics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114800" y="2377440"/>
            <a:ext cx="914400" cy="73152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6" name="Text 14"/>
          <p:cNvSpPr/>
          <p:nvPr/>
        </p:nvSpPr>
        <p:spPr>
          <a:xfrm>
            <a:off x="4069080" y="2176272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97316"/>
                </a:solidFill>
              </a:rPr>
              <a:t>⟺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069080" y="2633472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SYNC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5212080" y="1371600"/>
            <a:ext cx="3474720" cy="237744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212080" y="1371600"/>
            <a:ext cx="3474720" cy="41148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0" name="Text 18"/>
          <p:cNvSpPr/>
          <p:nvPr/>
        </p:nvSpPr>
        <p:spPr>
          <a:xfrm>
            <a:off x="5303520" y="14630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MAIN PLATFORM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49240" y="185623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Project Management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349240" y="216712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Procurement Module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349240" y="24780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Financial Dashboard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349240" y="27889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Document Hub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349240" y="309981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HR &amp; Workforce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349240" y="341071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GPS &amp; Attendance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74320" y="3913632"/>
            <a:ext cx="8595360" cy="9144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11480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INTEGRATION BENEFITS: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11480" y="4297680"/>
            <a:ext cx="109728" cy="109728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30" name="Text 28"/>
          <p:cNvSpPr/>
          <p:nvPr/>
        </p:nvSpPr>
        <p:spPr>
          <a:xfrm>
            <a:off x="594360" y="425196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contracts auto-link to project tasks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709160" y="4297680"/>
            <a:ext cx="109728" cy="109728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32" name="Text 30"/>
          <p:cNvSpPr/>
          <p:nvPr/>
        </p:nvSpPr>
        <p:spPr>
          <a:xfrm>
            <a:off x="4892040" y="425196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module feeds vendor bidding data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11480" y="4553712"/>
            <a:ext cx="109728" cy="109728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" y="4507992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dashboard tracks all vendor payments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709160" y="4553712"/>
            <a:ext cx="109728" cy="109728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4507992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hub stores all vendor agreements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VALUE PROPOSITION &amp; ROI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12471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600200" y="121615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vendor selection time through AI automation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92040" y="112471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95%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035040" y="121615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bid collection effort — no WhatsApp/email chasing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74320" y="228600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7200" y="245059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1600200" y="254203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negotiation outcomes through transparent AI price analysis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228600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92040" y="245059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6035040" y="254203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trail — every bid, analysis, and agreement documented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361188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57200" y="377647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B98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600200" y="386791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contract execution — from bid to signed agreement in hours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09160" y="361188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92040" y="377647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3600" dirty="0"/>
          </a:p>
        </p:txBody>
      </p:sp>
      <p:sp>
        <p:nvSpPr>
          <p:cNvPr id="22" name="Text 20"/>
          <p:cNvSpPr/>
          <p:nvPr/>
        </p:nvSpPr>
        <p:spPr>
          <a:xfrm>
            <a:off x="6035040" y="386791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compliance risk through automated document tracking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COMPETITIVE ADVANTAGE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8503920" cy="384048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06070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3337560" y="106070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Vendor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892040" y="106070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Ariba/SAP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263640" y="106070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Process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635240" y="106070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ERP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65760" y="1389888"/>
            <a:ext cx="8503920" cy="457200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1499616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Bid Analysis &amp; Scoring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91840" y="1389888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14" name="Text 12"/>
          <p:cNvSpPr/>
          <p:nvPr/>
        </p:nvSpPr>
        <p:spPr>
          <a:xfrm>
            <a:off x="3337560" y="1499616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Full AI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892040" y="149961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Limited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263640" y="149961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None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635240" y="149961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None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65760" y="1883664"/>
            <a:ext cx="8503920" cy="457200"/>
          </a:xfrm>
          <a:prstGeom prst="rect">
            <a:avLst/>
          </a:prstGeom>
          <a:solidFill>
            <a:srgbClr val="E8EFF5"/>
          </a:solidFill>
          <a:ln/>
        </p:spPr>
      </p:sp>
      <p:sp>
        <p:nvSpPr>
          <p:cNvPr id="19" name="Text 17"/>
          <p:cNvSpPr/>
          <p:nvPr/>
        </p:nvSpPr>
        <p:spPr>
          <a:xfrm>
            <a:off x="411480" y="199339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OCR Bid Extraction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291840" y="1883664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21" name="Text 19"/>
          <p:cNvSpPr/>
          <p:nvPr/>
        </p:nvSpPr>
        <p:spPr>
          <a:xfrm>
            <a:off x="3337560" y="199339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892040" y="199339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263640" y="199339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635240" y="199339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65760" y="2377440"/>
            <a:ext cx="8503920" cy="457200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26" name="Text 24"/>
          <p:cNvSpPr/>
          <p:nvPr/>
        </p:nvSpPr>
        <p:spPr>
          <a:xfrm>
            <a:off x="411480" y="2487168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WhatsApp/SMS Job Alerts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291840" y="2377440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28" name="Text 26"/>
          <p:cNvSpPr/>
          <p:nvPr/>
        </p:nvSpPr>
        <p:spPr>
          <a:xfrm>
            <a:off x="3337560" y="248716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892040" y="24871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263640" y="24871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Manual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635240" y="24871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365760" y="2871216"/>
            <a:ext cx="8503920" cy="457200"/>
          </a:xfrm>
          <a:prstGeom prst="rect">
            <a:avLst/>
          </a:prstGeom>
          <a:solidFill>
            <a:srgbClr val="E8EFF5"/>
          </a:solidFill>
          <a:ln/>
        </p:spPr>
      </p:sp>
      <p:sp>
        <p:nvSpPr>
          <p:cNvPr id="33" name="Text 31"/>
          <p:cNvSpPr/>
          <p:nvPr/>
        </p:nvSpPr>
        <p:spPr>
          <a:xfrm>
            <a:off x="411480" y="298094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E-Signature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291840" y="2871216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35" name="Text 33"/>
          <p:cNvSpPr/>
          <p:nvPr/>
        </p:nvSpPr>
        <p:spPr>
          <a:xfrm>
            <a:off x="3337560" y="298094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892040" y="298094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Add-On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263640" y="298094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None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635240" y="298094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365760" y="3364992"/>
            <a:ext cx="8503920" cy="457200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40" name="Text 38"/>
          <p:cNvSpPr/>
          <p:nvPr/>
        </p:nvSpPr>
        <p:spPr>
          <a:xfrm>
            <a:off x="411480" y="347472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Group Folders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291840" y="3364992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42" name="Text 40"/>
          <p:cNvSpPr/>
          <p:nvPr/>
        </p:nvSpPr>
        <p:spPr>
          <a:xfrm>
            <a:off x="3337560" y="347472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892040" y="3474720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Basic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6263640" y="3474720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7635240" y="3474720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365760" y="3858768"/>
            <a:ext cx="8503920" cy="457200"/>
          </a:xfrm>
          <a:prstGeom prst="rect">
            <a:avLst/>
          </a:prstGeom>
          <a:solidFill>
            <a:srgbClr val="E8EFF5"/>
          </a:solidFill>
          <a:ln/>
        </p:spPr>
      </p:sp>
      <p:sp>
        <p:nvSpPr>
          <p:cNvPr id="47" name="Text 45"/>
          <p:cNvSpPr/>
          <p:nvPr/>
        </p:nvSpPr>
        <p:spPr>
          <a:xfrm>
            <a:off x="411480" y="3968496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Optimized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3291840" y="3858768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49" name="Text 47"/>
          <p:cNvSpPr/>
          <p:nvPr/>
        </p:nvSpPr>
        <p:spPr>
          <a:xfrm>
            <a:off x="3337560" y="3968496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Saudi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892040" y="396849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Generic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263640" y="396849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N/A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7635240" y="396849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365760" y="4352544"/>
            <a:ext cx="8503920" cy="457200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54" name="Text 52"/>
          <p:cNvSpPr/>
          <p:nvPr/>
        </p:nvSpPr>
        <p:spPr>
          <a:xfrm>
            <a:off x="411480" y="446227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Cost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3291840" y="4352544"/>
            <a:ext cx="1554480" cy="45720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56" name="Text 54"/>
          <p:cNvSpPr/>
          <p:nvPr/>
        </p:nvSpPr>
        <p:spPr>
          <a:xfrm>
            <a:off x="3337560" y="44622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$5K incl.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4892040" y="446227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$50K+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6263640" y="446227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cost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7635240" y="446227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$20K+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PRICING — CMS VENDOR PORTAL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74320" y="89611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as part of CMS Professional/Enterprise or as standalone platform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329184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891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$3,000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40080" y="260604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8803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50 Vendors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31520" y="3200400"/>
            <a:ext cx="2194560" cy="18288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329184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Vendor Registration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85800" y="358444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Job Posting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85800" y="387705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Basic Bidding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85800" y="416966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Email Notifications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85800" y="446227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5 Groups/Folders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291840" y="1280160"/>
            <a:ext cx="2560320" cy="3474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291840" y="1280160"/>
            <a:ext cx="2560320" cy="27432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0" name="Text 18"/>
          <p:cNvSpPr/>
          <p:nvPr/>
        </p:nvSpPr>
        <p:spPr>
          <a:xfrm>
            <a:off x="3291840" y="12801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MOST POPULAR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291840" y="1554480"/>
            <a:ext cx="2560320" cy="36576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2" name="Text 20"/>
          <p:cNvSpPr/>
          <p:nvPr/>
        </p:nvSpPr>
        <p:spPr>
          <a:xfrm>
            <a:off x="3291840" y="154533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383280" y="1982174"/>
            <a:ext cx="2377440" cy="4686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$5,000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3378200" y="24873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378200" y="2779903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500 Vendors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474720" y="2999656"/>
            <a:ext cx="2194560" cy="18288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27" name="Text 25"/>
          <p:cNvSpPr/>
          <p:nvPr/>
        </p:nvSpPr>
        <p:spPr>
          <a:xfrm>
            <a:off x="3429000" y="309109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Everything in Starter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3429000" y="33837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AI Bid Analysis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3429000" y="367631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Digital Agreements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3429000" y="396892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WhatsApp/SMS Alerts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3429000" y="426152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OCR Bid Upload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3383280" y="449884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Advanced Analytics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6035040" y="1490472"/>
            <a:ext cx="2560320" cy="329184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035040" y="1463040"/>
            <a:ext cx="2560320" cy="4572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35" name="Text 33"/>
          <p:cNvSpPr/>
          <p:nvPr/>
        </p:nvSpPr>
        <p:spPr>
          <a:xfrm>
            <a:off x="60350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080760" y="1943206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BBF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$12,000</a:t>
            </a:r>
            <a:endParaRPr lang="en-US" sz="2600" dirty="0"/>
          </a:p>
        </p:txBody>
      </p:sp>
      <p:sp>
        <p:nvSpPr>
          <p:cNvPr id="37" name="Text 35"/>
          <p:cNvSpPr/>
          <p:nvPr/>
        </p:nvSpPr>
        <p:spPr>
          <a:xfrm>
            <a:off x="6149340" y="2436982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/year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126480" y="265585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Vendors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217920" y="3010874"/>
            <a:ext cx="2194560" cy="18288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0" name="Text 38"/>
          <p:cNvSpPr/>
          <p:nvPr/>
        </p:nvSpPr>
        <p:spPr>
          <a:xfrm>
            <a:off x="6172200" y="3056467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Everything in Professional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6172200" y="3349075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Custom AI Training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172200" y="3641683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ERP Integration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6172200" y="3934291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On-Premise Option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172200" y="4226899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Dedicated Manager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172200" y="4519507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Limited White-Label Available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144949" y="1792224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CMS Vendor Portal is also included in CMS Professional ($5,000/yr) and Enterprise ($12,000/yr) plans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 &amp; DEPLOYMENT PLAN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6858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1645920" cy="6858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996696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1-2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74320" y="134416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057400" y="1124712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— System configuration, admin setup, vendor import from existing lists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74320" y="1764792"/>
            <a:ext cx="8595360" cy="6858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1764792"/>
            <a:ext cx="1645920" cy="6858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" y="1801368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3-4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274320" y="214884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Import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057400" y="1929384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Import — Bulk upload existing vendors, send registration invites, setup groups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" y="2569464"/>
            <a:ext cx="8595360" cy="6858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569464"/>
            <a:ext cx="1645920" cy="6858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" y="2606040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5-6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274320" y="295351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2057400" y="2734056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— Admin and user training, job posting walkthrough, bidding setup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74320" y="3374136"/>
            <a:ext cx="8595360" cy="6858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374136"/>
            <a:ext cx="1645920" cy="6858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3410712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7-8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274320" y="3758184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Job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2057400" y="3538728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Job — Post first job, collect bids, run AI analysis, generate agreement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74320" y="4178808"/>
            <a:ext cx="8595360" cy="685800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4178808"/>
            <a:ext cx="1645920" cy="6858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7" name="Text 25"/>
          <p:cNvSpPr/>
          <p:nvPr/>
        </p:nvSpPr>
        <p:spPr>
          <a:xfrm>
            <a:off x="274320" y="4215384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3+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274320" y="4562856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Operation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2057400" y="434340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Operation — All modules active, WhatsApp integration, analytics reporting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74320" y="4983480"/>
            <a:ext cx="8595360" cy="45720"/>
          </a:xfrm>
          <a:prstGeom prst="rect">
            <a:avLst/>
          </a:prstGeom>
          <a:solidFill>
            <a:srgbClr val="F97316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 2030 &amp; SAUDI MARKET FIT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434840" y="100584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0972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 Local Content (Nitaqat)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11480" y="148132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Saudi-first vendor sourcing with local vendor preference filtering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869680" y="100584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10972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💻  Digital Procurement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846320" y="148132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Aligns with e-Government procurement digitization targets for 2030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4320" y="228600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434840" y="228600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5" name="Text 13"/>
          <p:cNvSpPr/>
          <p:nvPr/>
        </p:nvSpPr>
        <p:spPr>
          <a:xfrm>
            <a:off x="4114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SME Empowerment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11480" y="276148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small Saudi vendors equal access to bidding opportunities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709160" y="228600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869680" y="228600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Transparency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846320" y="276148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audit trail eliminates wasta and procurement corruption risks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74320" y="356616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434840" y="356616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23" name="Text 21"/>
          <p:cNvSpPr/>
          <p:nvPr/>
        </p:nvSpPr>
        <p:spPr>
          <a:xfrm>
            <a:off x="411480" y="3657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🌱  Economic Diversification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11480" y="404164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non-oil sector growth through construction tech innovation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709160" y="3566160"/>
            <a:ext cx="4206240" cy="114300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869680" y="3566160"/>
            <a:ext cx="45720" cy="114300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27" name="Text 25"/>
          <p:cNvSpPr/>
          <p:nvPr/>
        </p:nvSpPr>
        <p:spPr>
          <a:xfrm>
            <a:off x="4846320" y="3657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Data Economy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846320" y="404164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valuable vendor performance data for the Saudi construction ecosystem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CMS VENDOR PORTAL FOR?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🏗️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101498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Contractors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22960" y="1344168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subcontractor, supplier &amp; manpower vendors across multiple projects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709160" y="960120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🏢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57800" y="101498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Owners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257800" y="1344168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ARAMCO, SABIC, ROSHN — control procurement with full transparency &amp; AI scoring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274320" y="1984248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2185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🏭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203911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Plants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22960" y="2368296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vendor pools with mandatory prequalification and compliance tracking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709160" y="1984248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800600" y="2185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🔌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257800" y="203911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MEP Companies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257800" y="2368296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Electrical, mechanical, plumbing — specialized material and labor vendor management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274320" y="3008376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📋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2960" y="30632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PMC Companies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22960" y="3392424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consultants managing multiple client vendor ecosystems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709160" y="3008376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80060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🌍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257800" y="30632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JVs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257800" y="3392424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ventures needing structured bilingual (Arabic/English) procurement workflows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274320" y="4032504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4233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🛣️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22960" y="408736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Firms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22960" y="4416552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and road contractors with large equipment and material supplier networks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4709160" y="4032504"/>
            <a:ext cx="4206240" cy="886968"/>
          </a:xfrm>
          <a:prstGeom prst="rect">
            <a:avLst/>
          </a:prstGeom>
          <a:solidFill>
            <a:srgbClr val="1A1A2E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800600" y="4233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🏘️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5257800" y="408736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Developers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257800" y="4416552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ROSHN, private developers — multiple contractor and supplier management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SECURITY &amp; LEGAL COMPLIANCE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 AES-256 Encryption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43560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bid data, vendor information, and contracts encrypted at rest and in transit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709160" y="96012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84632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Full Audit Trail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46320" y="143560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bid submission, analysis, and decision logged with timestamp and user identity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74320" y="228600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114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Role-Based Access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276148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Procurement, finance, management — each role sees only their authorized data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09160" y="228600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4632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E-Signature Legality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46320" y="276148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Compliant with Saudi e-transaction laws — legally admissible in Saudi courts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74320" y="361188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11480" y="37033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Vendor Data Privacy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11480" y="408736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financial data only revealed to authorized approvers — never to competitors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09160" y="3611880"/>
            <a:ext cx="4206240" cy="1188720"/>
          </a:xfrm>
          <a:prstGeom prst="rect">
            <a:avLst/>
          </a:prstGeom>
          <a:solidFill>
            <a:srgbClr val="0F3460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846320" y="37033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Saudi Data Residency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846320" y="4087368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to host in Saudi Arabia — full NCA and CITC compliance capability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74320" y="4846320"/>
            <a:ext cx="8595360" cy="201168"/>
          </a:xfrm>
          <a:prstGeom prst="rect">
            <a:avLst/>
          </a:prstGeom>
          <a:solidFill>
            <a:srgbClr val="0F3460"/>
          </a:solidFill>
          <a:ln/>
        </p:spPr>
      </p:sp>
      <p:sp>
        <p:nvSpPr>
          <p:cNvPr id="24" name="Text 22"/>
          <p:cNvSpPr/>
          <p:nvPr/>
        </p:nvSpPr>
        <p:spPr>
          <a:xfrm>
            <a:off x="274320" y="4864608"/>
            <a:ext cx="8595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27001 Aligned  •  PDPL Ready  •  ZATCA Compatible  •  NCA Compliance Capable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164592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5" name="Text 3"/>
          <p:cNvSpPr/>
          <p:nvPr/>
        </p:nvSpPr>
        <p:spPr>
          <a:xfrm>
            <a:off x="274320" y="16459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73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CMS VENDOR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274320" y="8412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VENDOR &amp; BIDDING PORTAL  v2.0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74320" y="11704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Subsidiary Product of CMS — Construction Management System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74320" y="182880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Your Free Demo Today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371600" y="2514600"/>
            <a:ext cx="2743200" cy="566928"/>
          </a:xfrm>
          <a:prstGeom prst="rect">
            <a:avLst/>
          </a:prstGeom>
          <a:solidFill>
            <a:srgbClr val="F97316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371600" y="25146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📅  Book Free Demo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29200" y="2514600"/>
            <a:ext cx="2743200" cy="566928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254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5029200" y="25146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Visit Live Portal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32461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  info@cmssystem.com  |  sales@cmssystem.com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36667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📞  +44 7481350132  |  +91 92057 40502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4087368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cms-vendor.vividverseglobal.com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507992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London UK  |  New Delhi India  |  Riyadh KSA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0" y="4864608"/>
            <a:ext cx="9144000" cy="278892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4901184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NTT Groups  ·  Vivid Verse Global  ·  World Business Groups  ·  © 2025 All Rights Reserved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2087</Words>
  <Application>Microsoft Office PowerPoint</Application>
  <PresentationFormat>On-screen Show (16:9)</PresentationFormat>
  <Paragraphs>528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Vendor &amp; Bidding Portal — AI-Powered Vendor Management</dc:title>
  <dc:subject>PptxGenJS Presentation</dc:subject>
  <dc:creator>Eng. Mohammad Shakil</dc:creator>
  <cp:lastModifiedBy>pc</cp:lastModifiedBy>
  <cp:revision>3</cp:revision>
  <dcterms:created xsi:type="dcterms:W3CDTF">2026-03-22T23:13:52Z</dcterms:created>
  <dcterms:modified xsi:type="dcterms:W3CDTF">2026-03-23T00:16:44Z</dcterms:modified>
</cp:coreProperties>
</file>